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Ubuntu"/>
      <p:regular r:id="rId36"/>
      <p:bold r:id="rId37"/>
      <p:italic r:id="rId38"/>
      <p:boldItalic r:id="rId39"/>
    </p:embeddedFont>
    <p:embeddedFont>
      <p:font typeface="Proxima Nova"/>
      <p:regular r:id="rId40"/>
      <p:bold r:id="rId41"/>
      <p:italic r:id="rId42"/>
      <p:boldItalic r:id="rId43"/>
    </p:embeddedFont>
    <p:embeddedFont>
      <p:font typeface="Caveat"/>
      <p:regular r:id="rId44"/>
      <p:bold r:id="rId45"/>
    </p:embeddedFont>
    <p:embeddedFont>
      <p:font typeface="EB Garamond"/>
      <p:regular r:id="rId46"/>
      <p:bold r:id="rId47"/>
      <p:italic r:id="rId48"/>
      <p:boldItalic r:id="rId49"/>
    </p:embeddedFont>
    <p:embeddedFont>
      <p:font typeface="Alfa Slab One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Caveat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EBGaramond-regular.fntdata"/><Relationship Id="rId45" Type="http://schemas.openxmlformats.org/officeDocument/2006/relationships/font" Target="fonts/Cave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EBGaramond-italic.fntdata"/><Relationship Id="rId47" Type="http://schemas.openxmlformats.org/officeDocument/2006/relationships/font" Target="fonts/EBGaramond-bold.fntdata"/><Relationship Id="rId49" Type="http://schemas.openxmlformats.org/officeDocument/2006/relationships/font" Target="fonts/EBGaramon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Ubuntu-bold.fntdata"/><Relationship Id="rId36" Type="http://schemas.openxmlformats.org/officeDocument/2006/relationships/font" Target="fonts/Ubuntu-regular.fntdata"/><Relationship Id="rId39" Type="http://schemas.openxmlformats.org/officeDocument/2006/relationships/font" Target="fonts/Ubuntu-boldItalic.fntdata"/><Relationship Id="rId38" Type="http://schemas.openxmlformats.org/officeDocument/2006/relationships/font" Target="fonts/Ubuntu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AlfaSlabOn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989596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7989596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bc618057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bc618057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9b37420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9b37420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9b374208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9b374208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4285F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bc618057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bc618057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e6abd37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e6abd37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fafccc2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fafccc2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bc618057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bc618057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519e904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519e904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19e9041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519e904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c6947953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c6947953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0a2ee222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0a2ee222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fd3e10e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fd3e10e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eab3471d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eab3471d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bc61805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bc61805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e6abd37c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e6abd37c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e6abd37c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e6abd37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e6abd37c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e6abd37c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e6abd37c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e6abd37c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e6abd37c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e6abd37c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9b374208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9b374208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81a120b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81a120b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3bc8e1bb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3bc8e1bb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bc61805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bc61805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D3B49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bc61805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bc61805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bc61805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bc61805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bc618057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bc618057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480920b3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480920b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decide what should be text and what should be image? Part of the process is </a:t>
            </a:r>
            <a:r>
              <a:rPr lang="en"/>
              <a:t>deciding what is most important, and making those parts bigger and brighter.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9b37420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9b37420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4"/>
          <p:cNvCxnSpPr/>
          <p:nvPr/>
        </p:nvCxnSpPr>
        <p:spPr>
          <a:xfrm>
            <a:off x="4278300" y="2350188"/>
            <a:ext cx="5874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0" y="2226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b="1"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2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0E0E"/>
              </a:buClr>
              <a:buSzPts val="3600"/>
              <a:buFont typeface="Cambria"/>
              <a:buNone/>
              <a:defRPr b="1" sz="3600">
                <a:solidFill>
                  <a:srgbClr val="ED0E0E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●"/>
              <a:defRPr sz="24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mbria"/>
              <a:buChar char="○"/>
              <a:defRPr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mbria"/>
              <a:buChar char="■"/>
              <a:defRPr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573674"/>
            <a:ext cx="3686446" cy="572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ebaim.org/resources/contrastchecker/" TargetMode="External"/><Relationship Id="rId4" Type="http://schemas.openxmlformats.org/officeDocument/2006/relationships/hyperlink" Target="https://imagecolorpicker.com/" TargetMode="External"/><Relationship Id="rId5" Type="http://schemas.openxmlformats.org/officeDocument/2006/relationships/hyperlink" Target="https://brand.northeastern.edu/guide/design-elements/colors/" TargetMode="External"/><Relationship Id="rId6" Type="http://schemas.openxmlformats.org/officeDocument/2006/relationships/image" Target="../media/image11.png"/><Relationship Id="rId7" Type="http://schemas.openxmlformats.org/officeDocument/2006/relationships/hyperlink" Target="https://visme.co/blog/how-to-choose-a-color-scheme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abletopwhale.com/" TargetMode="External"/><Relationship Id="rId4" Type="http://schemas.openxmlformats.org/officeDocument/2006/relationships/image" Target="../media/image7.gif"/><Relationship Id="rId5" Type="http://schemas.openxmlformats.org/officeDocument/2006/relationships/image" Target="../media/image4.png"/><Relationship Id="rId6" Type="http://schemas.openxmlformats.org/officeDocument/2006/relationships/hyperlink" Target="https://www.nationalgeographic.com/new-york-city-skyline-tallest-midtown-manhattan/" TargetMode="External"/><Relationship Id="rId7" Type="http://schemas.openxmlformats.org/officeDocument/2006/relationships/hyperlink" Target="https://www.nationalgeographic.com/new-york-city-skyline-tallest-midtown-manhattan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hyperlink" Target="https://support.microsoft.com/en-us/office/everything-you-need-to-know-to-write-effective-alt-text-df98f884-ca3d-456c-807b-1a1fa82f5dc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it.ly/infographics-handout" TargetMode="External"/><Relationship Id="rId4" Type="http://schemas.openxmlformats.org/officeDocument/2006/relationships/hyperlink" Target="https://unstats.un.org/sdgs/report/2020/overview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ssh.northeastern.edu/bari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ciencedirect.com/referencework/9780080430768/international-encyclopedia-of-the-social-and-behavioral-sciences" TargetMode="External"/><Relationship Id="rId4" Type="http://schemas.openxmlformats.org/officeDocument/2006/relationships/hyperlink" Target="https://dataschool.com/misrepresenting-data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bit.ly/infographics-handout" TargetMode="External"/><Relationship Id="rId4" Type="http://schemas.openxmlformats.org/officeDocument/2006/relationships/hyperlink" Target="https://bit.ly/diti-accessibility" TargetMode="External"/><Relationship Id="rId5" Type="http://schemas.openxmlformats.org/officeDocument/2006/relationships/hyperlink" Target="https://www.canva.com/learn/how-to-canva-beginners-guide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it.ly/diti-about" TargetMode="External"/><Relationship Id="rId4" Type="http://schemas.openxmlformats.org/officeDocument/2006/relationships/hyperlink" Target="https://bit.ly/diti-meeting" TargetMode="External"/><Relationship Id="rId5" Type="http://schemas.openxmlformats.org/officeDocument/2006/relationships/hyperlink" Target="mailto:nulab.info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cps.northeastern.edu/news/infographic-5-things-people-want-higher-education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www.ef.com/wwen/blog/language/boston-infographic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www.history.com/shows/mankind-the-story-of-all-of-us/infographics/age-of-explora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it.ly/diti-accessibilit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ctrTitle"/>
          </p:nvPr>
        </p:nvSpPr>
        <p:spPr>
          <a:xfrm>
            <a:off x="311700" y="222675"/>
            <a:ext cx="8520600" cy="1957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ED0E0E"/>
                </a:solidFill>
              </a:rPr>
              <a:t>Creating Infographics</a:t>
            </a:r>
            <a:endParaRPr sz="4700">
              <a:solidFill>
                <a:srgbClr val="ED0E0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ED0E0E"/>
                </a:solidFill>
              </a:rPr>
              <a:t>with Canva</a:t>
            </a:r>
            <a:endParaRPr>
              <a:solidFill>
                <a:srgbClr val="ED0E0E"/>
              </a:solidFill>
            </a:endParaRPr>
          </a:p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781500" y="2771250"/>
            <a:ext cx="7581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Taught By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ENGW3302: Advanced Writing in the Technical Professions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Philip Gilreath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2023</a:t>
            </a:r>
            <a:endParaRPr b="1" sz="2000"/>
          </a:p>
        </p:txBody>
      </p:sp>
      <p:sp>
        <p:nvSpPr>
          <p:cNvPr id="104" name="Google Shape;104;p25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more tips</a:t>
            </a:r>
            <a:endParaRPr/>
          </a:p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311700" y="975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Draw</a:t>
            </a:r>
            <a:r>
              <a:rPr lang="en" sz="2300"/>
              <a:t> up an outline or storyboard </a:t>
            </a:r>
            <a:r>
              <a:rPr b="1" lang="en" sz="2300"/>
              <a:t>before</a:t>
            </a:r>
            <a:r>
              <a:rPr lang="en" sz="2300"/>
              <a:t> you build the graphic.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Have a specific and </a:t>
            </a:r>
            <a:r>
              <a:rPr b="1" lang="en" sz="2300"/>
              <a:t>clear title</a:t>
            </a:r>
            <a:r>
              <a:rPr lang="en" sz="2300"/>
              <a:t>.</a:t>
            </a:r>
            <a:r>
              <a:rPr b="1" lang="en" sz="2300"/>
              <a:t> </a:t>
            </a:r>
            <a:endParaRPr sz="23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300"/>
              <a:t>Contain </a:t>
            </a:r>
            <a:r>
              <a:rPr b="1" lang="en" sz="2300"/>
              <a:t>carefully-proofed syntax and vocabulary</a:t>
            </a:r>
            <a:r>
              <a:rPr lang="en" sz="2300"/>
              <a:t>, and explain terms/jargon.</a:t>
            </a:r>
            <a:endParaRPr sz="23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300"/>
              <a:t>Have </a:t>
            </a:r>
            <a:r>
              <a:rPr b="1" lang="en" sz="2300"/>
              <a:t>proper citations</a:t>
            </a:r>
            <a:r>
              <a:rPr lang="en" sz="2300"/>
              <a:t>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Don’t mix visual types on a single slide. Keep a</a:t>
            </a:r>
            <a:r>
              <a:rPr lang="en" sz="2300"/>
              <a:t> consistent font, color scheme, animation effects, design, formatting, etc.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Limit text—keep negative space for the graphical component.</a:t>
            </a:r>
            <a:endParaRPr sz="2300"/>
          </a:p>
        </p:txBody>
      </p:sp>
      <p:sp>
        <p:nvSpPr>
          <p:cNvPr id="172" name="Google Shape;172;p34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Visible: Fonts</a:t>
            </a:r>
            <a:endParaRPr/>
          </a:p>
        </p:txBody>
      </p:sp>
      <p:sp>
        <p:nvSpPr>
          <p:cNvPr id="178" name="Google Shape;178;p35"/>
          <p:cNvSpPr txBox="1"/>
          <p:nvPr>
            <p:ph idx="1" type="body"/>
          </p:nvPr>
        </p:nvSpPr>
        <p:spPr>
          <a:xfrm>
            <a:off x="235500" y="1000075"/>
            <a:ext cx="44376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Char char="●"/>
            </a:pPr>
            <a:r>
              <a:rPr b="1" lang="en" sz="2100">
                <a:solidFill>
                  <a:srgbClr val="666666"/>
                </a:solidFill>
              </a:rPr>
              <a:t>Sans serif</a:t>
            </a:r>
            <a:r>
              <a:rPr lang="en" sz="2100">
                <a:solidFill>
                  <a:srgbClr val="666666"/>
                </a:solidFill>
              </a:rPr>
              <a:t> fonts are typically the best for presentations.</a:t>
            </a:r>
            <a:endParaRPr sz="2100">
              <a:solidFill>
                <a:srgbClr val="666666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Char char="●"/>
            </a:pPr>
            <a:r>
              <a:rPr lang="en" sz="2100">
                <a:solidFill>
                  <a:srgbClr val="666666"/>
                </a:solidFill>
              </a:rPr>
              <a:t>Use no more than two complementary fonts (e.g., Arial and </a:t>
            </a:r>
            <a:r>
              <a:rPr b="1" lang="en" sz="2100">
                <a:solidFill>
                  <a:srgbClr val="666666"/>
                </a:solidFill>
              </a:rPr>
              <a:t>Arial Bold </a:t>
            </a:r>
            <a:r>
              <a:rPr lang="en" sz="2100">
                <a:solidFill>
                  <a:srgbClr val="666666"/>
                </a:solidFill>
              </a:rPr>
              <a:t>for emphasis).</a:t>
            </a:r>
            <a:endParaRPr sz="2100">
              <a:solidFill>
                <a:srgbClr val="666666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Char char="●"/>
            </a:pPr>
            <a:r>
              <a:rPr lang="en" sz="2100">
                <a:solidFill>
                  <a:srgbClr val="666666"/>
                </a:solidFill>
              </a:rPr>
              <a:t>Use mixed case, not all CAPS.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Char char="●"/>
            </a:pPr>
            <a:r>
              <a:rPr b="1" lang="en" sz="2100"/>
              <a:t>Bold</a:t>
            </a:r>
            <a:r>
              <a:rPr lang="en" sz="2100"/>
              <a:t> vs.  </a:t>
            </a:r>
            <a:r>
              <a:rPr lang="en" sz="2100" u="sng"/>
              <a:t>Underline</a:t>
            </a:r>
            <a:r>
              <a:rPr lang="en" sz="2100"/>
              <a:t> vs. </a:t>
            </a:r>
            <a:r>
              <a:rPr i="1" lang="en" sz="2100"/>
              <a:t>Italics</a:t>
            </a:r>
            <a:r>
              <a:rPr lang="en" sz="2100"/>
              <a:t>.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79" name="Google Shape;179;p35"/>
          <p:cNvSpPr txBox="1"/>
          <p:nvPr>
            <p:ph idx="2" type="body"/>
          </p:nvPr>
        </p:nvSpPr>
        <p:spPr>
          <a:xfrm>
            <a:off x="4991100" y="661875"/>
            <a:ext cx="3841200" cy="3544200"/>
          </a:xfrm>
          <a:prstGeom prst="rect">
            <a:avLst/>
          </a:prstGeom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 New Roman: Keep it visible</a:t>
            </a:r>
            <a:endParaRPr sz="20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EB Garamond: Keep it visible</a:t>
            </a:r>
            <a:endParaRPr sz="20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Arial: Keep it visible</a:t>
            </a:r>
            <a:endParaRPr sz="2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Droid Sans"/>
                <a:ea typeface="Droid Sans"/>
                <a:cs typeface="Droid Sans"/>
                <a:sym typeface="Droid Sans"/>
              </a:rPr>
              <a:t>Droid Sans: Keep it visible</a:t>
            </a:r>
            <a:endParaRPr sz="2000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Caveat"/>
                <a:ea typeface="Caveat"/>
                <a:cs typeface="Caveat"/>
                <a:sym typeface="Caveat"/>
              </a:rPr>
              <a:t>Caveat: Keep it visible</a:t>
            </a:r>
            <a:endParaRPr sz="2000">
              <a:solidFill>
                <a:schemeClr val="accent5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Comic Sans: Keep it visible</a:t>
            </a:r>
            <a:endParaRPr sz="20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Cambria: Keep it visible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0" name="Google Shape;180;p35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Visible: Colors</a:t>
            </a:r>
            <a:endParaRPr/>
          </a:p>
        </p:txBody>
      </p:sp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311700" y="989075"/>
            <a:ext cx="5826000" cy="30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666666"/>
                </a:solidFill>
              </a:rPr>
              <a:t>Make color choices that are accessible to everyone (and appropriate for the presentation).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666666"/>
                </a:solidFill>
              </a:rPr>
              <a:t>Ideal color schemes are </a:t>
            </a:r>
            <a:r>
              <a:rPr b="1" lang="en" sz="2000">
                <a:solidFill>
                  <a:srgbClr val="666666"/>
                </a:solidFill>
              </a:rPr>
              <a:t>high contrast</a:t>
            </a:r>
            <a:r>
              <a:rPr lang="en" sz="2000">
                <a:solidFill>
                  <a:srgbClr val="666666"/>
                </a:solidFill>
              </a:rPr>
              <a:t> (use a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contrast checker</a:t>
            </a:r>
            <a:r>
              <a:rPr lang="en" sz="2000">
                <a:solidFill>
                  <a:srgbClr val="666666"/>
                </a:solidFill>
              </a:rPr>
              <a:t>).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666666"/>
                </a:solidFill>
              </a:rPr>
              <a:t>Think about limiting your palette (3 colors can be effective).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666666"/>
                </a:solidFill>
              </a:rPr>
              <a:t>Find complementary colors (e.g.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this tool</a:t>
            </a:r>
            <a:r>
              <a:rPr lang="en" sz="2000">
                <a:solidFill>
                  <a:srgbClr val="666666"/>
                </a:solidFill>
              </a:rPr>
              <a:t>).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NU Colors</a:t>
            </a:r>
            <a:r>
              <a:rPr lang="en" sz="2000">
                <a:solidFill>
                  <a:srgbClr val="666666"/>
                </a:solidFill>
              </a:rPr>
              <a:t> provides the Northeastern University palette.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187" name="Google Shape;187;p36"/>
          <p:cNvPicPr preferRelativeResize="0"/>
          <p:nvPr/>
        </p:nvPicPr>
        <p:blipFill rotWithShape="1">
          <a:blip r:embed="rId6">
            <a:alphaModFix/>
          </a:blip>
          <a:srcRect b="0" l="0" r="50000" t="0"/>
          <a:stretch/>
        </p:blipFill>
        <p:spPr>
          <a:xfrm>
            <a:off x="6000700" y="353125"/>
            <a:ext cx="2779599" cy="211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6"/>
          <p:cNvPicPr preferRelativeResize="0"/>
          <p:nvPr/>
        </p:nvPicPr>
        <p:blipFill rotWithShape="1">
          <a:blip r:embed="rId6">
            <a:alphaModFix/>
          </a:blip>
          <a:srcRect b="0" l="54344" r="0" t="0"/>
          <a:stretch/>
        </p:blipFill>
        <p:spPr>
          <a:xfrm>
            <a:off x="6076899" y="2370350"/>
            <a:ext cx="2467149" cy="206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 txBox="1"/>
          <p:nvPr/>
        </p:nvSpPr>
        <p:spPr>
          <a:xfrm>
            <a:off x="7083200" y="4299475"/>
            <a:ext cx="120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7"/>
              </a:rPr>
              <a:t>Visme</a:t>
            </a: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 Blog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6244000" y="4568450"/>
            <a:ext cx="27762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311700" y="98400"/>
            <a:ext cx="527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Infographic Formats</a:t>
            </a:r>
            <a:endParaRPr sz="3300"/>
          </a:p>
        </p:txBody>
      </p:sp>
      <p:sp>
        <p:nvSpPr>
          <p:cNvPr id="196" name="Google Shape;196;p37"/>
          <p:cNvSpPr txBox="1"/>
          <p:nvPr>
            <p:ph idx="1" type="body"/>
          </p:nvPr>
        </p:nvSpPr>
        <p:spPr>
          <a:xfrm>
            <a:off x="205750" y="773375"/>
            <a:ext cx="4882500" cy="3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Static</a:t>
            </a:r>
            <a:r>
              <a:rPr lang="en" sz="1800"/>
              <a:t> infographics:</a:t>
            </a:r>
            <a:endParaRPr sz="1800"/>
          </a:p>
          <a:p>
            <a:pPr indent="-285750" lvl="1" marL="5715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Typically fixed information a still image. </a:t>
            </a:r>
            <a:endParaRPr sz="18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Motion</a:t>
            </a:r>
            <a:r>
              <a:rPr lang="en" sz="1800"/>
              <a:t> infographics:</a:t>
            </a:r>
            <a:endParaRPr sz="1800"/>
          </a:p>
          <a:p>
            <a:pPr indent="-285750" lvl="1" marL="5715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chemeClr val="lt1"/>
                </a:highlight>
              </a:rPr>
              <a:t>Typically fixed information. Display output is animated, or moving.</a:t>
            </a:r>
            <a:endParaRPr sz="18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Interactive</a:t>
            </a:r>
            <a:r>
              <a:rPr lang="en" sz="1800"/>
              <a:t> infographics:</a:t>
            </a:r>
            <a:endParaRPr sz="1800"/>
          </a:p>
          <a:p>
            <a:pPr indent="-285750" lvl="1" marL="5715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chemeClr val="lt1"/>
                </a:highlight>
              </a:rPr>
              <a:t>Can be fixed or dynamic information input. </a:t>
            </a:r>
            <a:endParaRPr sz="1800">
              <a:highlight>
                <a:schemeClr val="lt1"/>
              </a:highlight>
            </a:endParaRPr>
          </a:p>
          <a:p>
            <a:pPr indent="-285750" lvl="1" marL="5715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chemeClr val="lt1"/>
                </a:highlight>
              </a:rPr>
              <a:t>User interaction consists of searching for specific data, actively shaping the content displayed, and choosing which information is accessed and visualized.</a:t>
            </a:r>
            <a:endParaRPr sz="1800"/>
          </a:p>
        </p:txBody>
      </p:sp>
      <p:sp>
        <p:nvSpPr>
          <p:cNvPr id="197" name="Google Shape;197;p37"/>
          <p:cNvSpPr txBox="1"/>
          <p:nvPr/>
        </p:nvSpPr>
        <p:spPr>
          <a:xfrm>
            <a:off x="5864788" y="1860117"/>
            <a:ext cx="250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“Biology of ventilation,”</a:t>
            </a:r>
            <a:r>
              <a:rPr lang="en" sz="900"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  <a:hlinkClick r:id="rId3"/>
              </a:rPr>
              <a:t>tapletopwhale.com</a:t>
            </a:r>
            <a:r>
              <a:rPr lang="en" sz="900"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</a:t>
            </a:r>
            <a:endParaRPr sz="9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8" name="Google Shape;1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350" y="274547"/>
            <a:ext cx="4059076" cy="16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7"/>
          <p:cNvPicPr preferRelativeResize="0"/>
          <p:nvPr/>
        </p:nvPicPr>
        <p:blipFill rotWithShape="1">
          <a:blip r:embed="rId5">
            <a:alphaModFix/>
          </a:blip>
          <a:srcRect b="0" l="12799" r="41471" t="0"/>
          <a:stretch/>
        </p:blipFill>
        <p:spPr>
          <a:xfrm>
            <a:off x="5141050" y="2134550"/>
            <a:ext cx="2232351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/>
        </p:nvSpPr>
        <p:spPr>
          <a:xfrm>
            <a:off x="7373400" y="3829425"/>
            <a:ext cx="116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From “</a:t>
            </a:r>
            <a:r>
              <a:rPr lang="en" sz="9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6"/>
              </a:rPr>
              <a:t>The New New York Skyline,” </a:t>
            </a:r>
            <a:r>
              <a:rPr i="1" lang="en" sz="9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7"/>
              </a:rPr>
              <a:t>National Geographic</a:t>
            </a:r>
            <a:endParaRPr i="1" sz="9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1" name="Google Shape;201;p37"/>
          <p:cNvSpPr txBox="1"/>
          <p:nvPr/>
        </p:nvSpPr>
        <p:spPr>
          <a:xfrm>
            <a:off x="6018500" y="4568975"/>
            <a:ext cx="3001800" cy="600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521325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Canva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330900" y="275325"/>
            <a:ext cx="848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Sign up</a:t>
            </a:r>
            <a:r>
              <a:rPr lang="en" sz="3600"/>
              <a:t>/Login</a:t>
            </a:r>
            <a:endParaRPr sz="3600"/>
          </a:p>
        </p:txBody>
      </p:sp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330900" y="1199750"/>
            <a:ext cx="33642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Canva is a free online infographic maker.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Use your Gmail/Facebook/Apple ID to sign up or create an account.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Click “Create A Design.”</a:t>
            </a:r>
            <a:endParaRPr sz="2100"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450" y="1106138"/>
            <a:ext cx="5144100" cy="2931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Up...</a:t>
            </a:r>
            <a:endParaRPr/>
          </a:p>
        </p:txBody>
      </p:sp>
      <p:sp>
        <p:nvSpPr>
          <p:cNvPr id="220" name="Google Shape;220;p40"/>
          <p:cNvSpPr txBox="1"/>
          <p:nvPr>
            <p:ph idx="4294967295" type="body"/>
          </p:nvPr>
        </p:nvSpPr>
        <p:spPr>
          <a:xfrm>
            <a:off x="311700" y="928475"/>
            <a:ext cx="5107500" cy="3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First, pick your canvas dimensions. Canva features a curated ‘infographic’ size, but you can customize the width and length when opening a new graphic. You can also add more ‘pages.’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Unfortunately, resizing and adding pages in an already existing graphic is only available in paid subscriptions.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Infographics work best when presenting information through one direction, so it might help to size your canvas as being long either vertically or horizontally.</a:t>
            </a:r>
            <a:endParaRPr sz="1700"/>
          </a:p>
        </p:txBody>
      </p:sp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550" y="237625"/>
            <a:ext cx="3297788" cy="40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0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 Style</a:t>
            </a:r>
            <a:endParaRPr/>
          </a:p>
        </p:txBody>
      </p:sp>
      <p:sp>
        <p:nvSpPr>
          <p:cNvPr id="228" name="Google Shape;228;p41"/>
          <p:cNvSpPr txBox="1"/>
          <p:nvPr>
            <p:ph idx="4294967295" type="body"/>
          </p:nvPr>
        </p:nvSpPr>
        <p:spPr>
          <a:xfrm>
            <a:off x="311700" y="1028575"/>
            <a:ext cx="510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Infographics work best when presented in a uniform style.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Try to get your information and your design to work together!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you need some help or inspiration, Canva offers several infographic templates you can start from.</a:t>
            </a:r>
            <a:endParaRPr sz="1500"/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600" y="416600"/>
            <a:ext cx="2989700" cy="40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1"/>
          <p:cNvSpPr txBox="1"/>
          <p:nvPr/>
        </p:nvSpPr>
        <p:spPr>
          <a:xfrm>
            <a:off x="6030500" y="4526175"/>
            <a:ext cx="2989800" cy="617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11700" y="22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</a:t>
            </a:r>
            <a:endParaRPr/>
          </a:p>
        </p:txBody>
      </p:sp>
      <p:sp>
        <p:nvSpPr>
          <p:cNvPr id="236" name="Google Shape;236;p42"/>
          <p:cNvSpPr txBox="1"/>
          <p:nvPr>
            <p:ph idx="4294967295" type="body"/>
          </p:nvPr>
        </p:nvSpPr>
        <p:spPr>
          <a:xfrm>
            <a:off x="311700" y="863550"/>
            <a:ext cx="527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Canva works by combining several graphic layers.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Layers can be anything that shows up on the canvas—elements, charts, text, etc.—and can be customized in many ways. You can drag them around, change their colors, </a:t>
            </a:r>
            <a:r>
              <a:rPr lang="en" sz="2000"/>
              <a:t>resize them, and more!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Remember that you can always send a layer ‘forward’ or ‘back’ relative to other layers with a </a:t>
            </a:r>
            <a:r>
              <a:rPr lang="en" sz="1500"/>
              <a:t>right click</a:t>
            </a:r>
            <a:r>
              <a:rPr lang="en" sz="1500"/>
              <a:t> on PC, control click on Macs</a:t>
            </a:r>
            <a:r>
              <a:rPr lang="en" sz="1500"/>
              <a:t> (or use the key commands shown at right</a:t>
            </a:r>
            <a:r>
              <a:rPr lang="en" sz="1500"/>
              <a:t>) → </a:t>
            </a:r>
            <a:endParaRPr sz="1500"/>
          </a:p>
        </p:txBody>
      </p:sp>
      <p:pic>
        <p:nvPicPr>
          <p:cNvPr id="237" name="Google Shape;2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100" y="416600"/>
            <a:ext cx="3335321" cy="40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2"/>
          <p:cNvSpPr txBox="1"/>
          <p:nvPr/>
        </p:nvSpPr>
        <p:spPr>
          <a:xfrm>
            <a:off x="6244000" y="4458150"/>
            <a:ext cx="2776200" cy="685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Alt-Text</a:t>
            </a:r>
            <a:endParaRPr/>
          </a:p>
        </p:txBody>
      </p:sp>
      <p:pic>
        <p:nvPicPr>
          <p:cNvPr id="244" name="Google Shape;2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400" y="237625"/>
            <a:ext cx="3478900" cy="36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3"/>
          <p:cNvSpPr txBox="1"/>
          <p:nvPr>
            <p:ph idx="4294967295" type="body"/>
          </p:nvPr>
        </p:nvSpPr>
        <p:spPr>
          <a:xfrm>
            <a:off x="311700" y="863550"/>
            <a:ext cx="5196600" cy="3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Alt-text is a description of an image that conveys the image’s content and meaning. This descriptive text is attached to the image’s file properties.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People with low or no vision can use assistive technology like screen readers to hear the alt-text description of digital images. When a screen reader reaches the image, it will read the alt-text description out loud. </a:t>
            </a:r>
            <a:endParaRPr sz="2000"/>
          </a:p>
        </p:txBody>
      </p:sp>
      <p:sp>
        <p:nvSpPr>
          <p:cNvPr id="246" name="Google Shape;246;p43"/>
          <p:cNvSpPr txBox="1"/>
          <p:nvPr/>
        </p:nvSpPr>
        <p:spPr>
          <a:xfrm>
            <a:off x="6020200" y="37674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Based on : </a:t>
            </a:r>
            <a:r>
              <a:rPr lang="en" sz="11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Microsoft’s How to write effective alt-text</a:t>
            </a:r>
            <a:endParaRPr/>
          </a:p>
        </p:txBody>
      </p:sp>
      <p:sp>
        <p:nvSpPr>
          <p:cNvPr id="247" name="Google Shape;247;p43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137500"/>
            <a:ext cx="48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</a:t>
            </a:r>
            <a:r>
              <a:rPr lang="en"/>
              <a:t> 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211800" y="817550"/>
            <a:ext cx="79719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Learn about dynamic and static modes of conveying information.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Review </a:t>
            </a:r>
            <a:r>
              <a:rPr lang="en" sz="2100"/>
              <a:t>best practices</a:t>
            </a:r>
            <a:r>
              <a:rPr lang="en" sz="2100"/>
              <a:t> of visualizing data.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Explore how to make visualizations using Canva, a free online tool.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Consider accessibility in designing presentations and infographics.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For more information, please see: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https://bit.ly/infographics-handout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highlight>
                <a:srgbClr val="FFFF00"/>
              </a:highlight>
            </a:endParaRPr>
          </a:p>
        </p:txBody>
      </p:sp>
      <p:sp>
        <p:nvSpPr>
          <p:cNvPr id="111" name="Google Shape;111;p26">
            <a:hlinkClick r:id="rId4"/>
          </p:cNvPr>
          <p:cNvSpPr txBox="1"/>
          <p:nvPr/>
        </p:nvSpPr>
        <p:spPr>
          <a:xfrm>
            <a:off x="7613600" y="4260050"/>
            <a:ext cx="161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200CC"/>
                </a:solidFill>
                <a:latin typeface="Cambria"/>
                <a:ea typeface="Cambria"/>
                <a:cs typeface="Cambria"/>
                <a:sym typeface="Cambria"/>
              </a:rPr>
              <a:t>SDG Report 2020</a:t>
            </a:r>
            <a:endParaRPr sz="1300" u="sng">
              <a:solidFill>
                <a:srgbClr val="2200C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Alt-Text</a:t>
            </a:r>
            <a:endParaRPr/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400" y="237625"/>
            <a:ext cx="3790601" cy="392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>
            <p:ph idx="4294967295" type="body"/>
          </p:nvPr>
        </p:nvSpPr>
        <p:spPr>
          <a:xfrm>
            <a:off x="109700" y="814500"/>
            <a:ext cx="5243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export your infographic as an image and then add alt-text.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5" name="Google Shape;255;p44"/>
          <p:cNvSpPr txBox="1"/>
          <p:nvPr/>
        </p:nvSpPr>
        <p:spPr>
          <a:xfrm>
            <a:off x="109700" y="1472325"/>
            <a:ext cx="5243700" cy="3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mbria"/>
              <a:buChar char="●"/>
            </a:pPr>
            <a:r>
              <a:rPr lang="en" sz="19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Find the image in your file directory. </a:t>
            </a:r>
            <a:endParaRPr sz="19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mbria"/>
              <a:buChar char="●"/>
            </a:pPr>
            <a:r>
              <a:rPr lang="en" sz="19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On PC: Right-click the image and select ‘Properties.’ Choose the ‘Details’ tab and click on the ‘Title’ field. </a:t>
            </a:r>
            <a:endParaRPr sz="19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mbria"/>
              <a:buChar char="●"/>
            </a:pPr>
            <a:r>
              <a:rPr lang="en" sz="19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On Mac: Control-click the image and select ‘Get Info’ on Macs, then edit the ‘Comments’ field. </a:t>
            </a:r>
            <a:endParaRPr sz="19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mbria"/>
              <a:buChar char="●"/>
            </a:pPr>
            <a:r>
              <a:rPr lang="en" sz="19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Write a description of and insights from your infographic. </a:t>
            </a:r>
            <a:endParaRPr sz="19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title"/>
          </p:nvPr>
        </p:nvSpPr>
        <p:spPr>
          <a:xfrm>
            <a:off x="490250" y="526350"/>
            <a:ext cx="8350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Discussion: Accurately Representing Data in Visuals and Infographics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―Developed in collaboration with </a:t>
            </a:r>
            <a:r>
              <a:rPr lang="en" sz="22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BARI</a:t>
            </a:r>
            <a:endParaRPr sz="2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311700" y="8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Presentation </a:t>
            </a:r>
            <a:r>
              <a:rPr lang="en"/>
              <a:t>Tips</a:t>
            </a:r>
            <a:endParaRPr/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747675"/>
            <a:ext cx="85206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Create your own tables</a:t>
            </a:r>
            <a:r>
              <a:rPr lang="en" sz="1800"/>
              <a:t>, or make sure to use only images that are shared with permissions that support reuse—and always cite your sources!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Be sure to present your data </a:t>
            </a:r>
            <a:r>
              <a:rPr b="1" i="1" lang="en" sz="1800"/>
              <a:t>accurately</a:t>
            </a:r>
            <a:r>
              <a:rPr lang="en" sz="1800"/>
              <a:t>—be mindful that your charts, graphs, maps, and infographics are scaled and structured to present data and conclusions </a:t>
            </a:r>
            <a:r>
              <a:rPr i="1" lang="en" sz="1800"/>
              <a:t>completely</a:t>
            </a:r>
            <a:r>
              <a:rPr lang="en" sz="1800"/>
              <a:t> and </a:t>
            </a:r>
            <a:r>
              <a:rPr i="1" lang="en" sz="1800"/>
              <a:t>correctly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Use visual representations of numbers</a:t>
            </a:r>
            <a:r>
              <a:rPr lang="en" sz="1800"/>
              <a:t>—this will help concretize abstract concepts.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Label judiciously</a:t>
            </a:r>
            <a:r>
              <a:rPr lang="en" sz="1800"/>
              <a:t>, but don’t overwhelm the viewer with dense text.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Beware of trying to make too many points in one graphic</a:t>
            </a:r>
            <a:r>
              <a:rPr lang="en" sz="1800"/>
              <a:t>—focus on the big takeaways.</a:t>
            </a:r>
            <a:endParaRPr sz="1800"/>
          </a:p>
        </p:txBody>
      </p:sp>
      <p:sp>
        <p:nvSpPr>
          <p:cNvPr id="268" name="Google Shape;268;p46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348500" y="1145925"/>
            <a:ext cx="8283300" cy="3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</a:t>
            </a:r>
            <a:r>
              <a:rPr b="1" lang="en" sz="1900"/>
              <a:t>structure</a:t>
            </a:r>
            <a:r>
              <a:rPr lang="en" sz="1900"/>
              <a:t> and </a:t>
            </a:r>
            <a:r>
              <a:rPr b="1" lang="en" sz="1900"/>
              <a:t>scale</a:t>
            </a:r>
            <a:r>
              <a:rPr lang="en" sz="1900"/>
              <a:t> of charts and graphs could be </a:t>
            </a:r>
            <a:r>
              <a:rPr b="1" lang="en" sz="1900"/>
              <a:t>manipulated </a:t>
            </a:r>
            <a:r>
              <a:rPr lang="en" sz="1900"/>
              <a:t>to amplify or diminish differences.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Different types</a:t>
            </a:r>
            <a:r>
              <a:rPr lang="en" sz="1900"/>
              <a:t> of graphs and charts work better for some types of data than others—for example, a pie chart and a line graph might not both be able to represent the same data accurately.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 chart with </a:t>
            </a:r>
            <a:r>
              <a:rPr b="1" lang="en" sz="1900"/>
              <a:t>too much information</a:t>
            </a:r>
            <a:r>
              <a:rPr lang="en" sz="1900"/>
              <a:t> will be difficult to understand, but </a:t>
            </a:r>
            <a:r>
              <a:rPr b="1" lang="en" sz="1900"/>
              <a:t>too little information</a:t>
            </a:r>
            <a:r>
              <a:rPr lang="en" sz="1900"/>
              <a:t> could be an indication that data has been cherry-picked to support an argument.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There is </a:t>
            </a:r>
            <a:r>
              <a:rPr b="1" lang="en" sz="1900"/>
              <a:t>limited space</a:t>
            </a:r>
            <a:r>
              <a:rPr lang="en" sz="1900"/>
              <a:t> in an infographic for in-depth analysis; nuances can be flattened and obfuscated.</a:t>
            </a:r>
            <a:endParaRPr sz="19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74" name="Google Shape;274;p47"/>
          <p:cNvSpPr txBox="1"/>
          <p:nvPr>
            <p:ph type="title"/>
          </p:nvPr>
        </p:nvSpPr>
        <p:spPr>
          <a:xfrm>
            <a:off x="170400" y="120750"/>
            <a:ext cx="88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Limitations of Some Data Presentation Methods: Charts, Graphs, Diagrams, Maps</a:t>
            </a:r>
            <a:endParaRPr sz="3000"/>
          </a:p>
        </p:txBody>
      </p:sp>
      <p:sp>
        <p:nvSpPr>
          <p:cNvPr id="275" name="Google Shape;275;p47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311700" y="13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Misrepresentation of Data</a:t>
            </a:r>
            <a:endParaRPr/>
          </a:p>
        </p:txBody>
      </p:sp>
      <p:sp>
        <p:nvSpPr>
          <p:cNvPr id="281" name="Google Shape;281;p48"/>
          <p:cNvSpPr txBox="1"/>
          <p:nvPr>
            <p:ph idx="1" type="body"/>
          </p:nvPr>
        </p:nvSpPr>
        <p:spPr>
          <a:xfrm>
            <a:off x="311700" y="781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From D.B. Resnik, in the </a:t>
            </a:r>
            <a:r>
              <a:rPr i="1" lang="en" sz="1500">
                <a:uFill>
                  <a:noFill/>
                </a:uFill>
                <a:hlinkClick r:id="rId3"/>
              </a:rPr>
              <a:t>International Encyclopedia of the Social &amp; Behavioral Sciences</a:t>
            </a:r>
            <a:r>
              <a:rPr lang="en" sz="1500"/>
              <a:t>, </a:t>
            </a:r>
            <a:r>
              <a:rPr lang="en" sz="1500"/>
              <a:t>2001</a:t>
            </a:r>
            <a:r>
              <a:rPr lang="en" sz="1500"/>
              <a:t>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“The concept of ‘misrepresentation,’ unlike ‘fabrication’ and ‘falsification,’ is neither clear nor uncontroversial. Most scientists will agree that fabrication is making up data and falsification is changing data. </a:t>
            </a:r>
            <a:r>
              <a:rPr b="1" lang="en" sz="1900"/>
              <a:t>But what does it mean to </a:t>
            </a:r>
            <a:r>
              <a:rPr b="1" i="1" lang="en" sz="1900"/>
              <a:t>misrepresent </a:t>
            </a:r>
            <a:r>
              <a:rPr b="1" lang="en" sz="1900"/>
              <a:t>data? As a minimal answer to this question, one can define ‘misrepresentation of data’ as ‘communicating honestly reported data in a deceptive manner</a:t>
            </a:r>
            <a:r>
              <a:rPr lang="en" sz="1900"/>
              <a:t>.</a:t>
            </a:r>
            <a:r>
              <a:rPr lang="en" sz="1900"/>
              <a:t>’”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This </a:t>
            </a:r>
            <a:r>
              <a:rPr b="1" lang="en" sz="1700" u="sng">
                <a:solidFill>
                  <a:schemeClr val="hlink"/>
                </a:solidFill>
                <a:hlinkClick r:id="rId4"/>
              </a:rPr>
              <a:t>online book from The Data School</a:t>
            </a:r>
            <a:r>
              <a:rPr b="1" lang="en" sz="1700"/>
              <a:t> </a:t>
            </a:r>
            <a:r>
              <a:rPr lang="en" sz="1700"/>
              <a:t>covers some common ways data could be misrepresented at multiple points in the process of gathering, analyzing, and presenting findings on data-based research. </a:t>
            </a:r>
            <a:endParaRPr sz="1700"/>
          </a:p>
        </p:txBody>
      </p:sp>
      <p:sp>
        <p:nvSpPr>
          <p:cNvPr id="282" name="Google Shape;282;p48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4468800" y="566625"/>
            <a:ext cx="4504800" cy="3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Consider these questions as you review the examples in this section:</a:t>
            </a:r>
            <a:endParaRPr b="1"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</a:t>
            </a:r>
            <a:r>
              <a:rPr b="1" lang="en" sz="1600"/>
              <a:t>commonalities</a:t>
            </a:r>
            <a:r>
              <a:rPr lang="en" sz="1600"/>
              <a:t> do you notice among the more misleading and more accurate versions of graphs and charts in these examples?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would you define “</a:t>
            </a:r>
            <a:r>
              <a:rPr b="1" lang="en" sz="1600"/>
              <a:t>accuracy</a:t>
            </a:r>
            <a:r>
              <a:rPr lang="en" sz="1600"/>
              <a:t>” in the context of data presentation? Why is that question essential to ask?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what </a:t>
            </a:r>
            <a:r>
              <a:rPr b="1" lang="en" sz="1600"/>
              <a:t>contexts</a:t>
            </a:r>
            <a:r>
              <a:rPr lang="en" sz="1600"/>
              <a:t> does it make the most sense to use these kinds of visuals to present data? Are there other times where they’re inappropriate? How so?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88" name="Google Shape;288;p49"/>
          <p:cNvSpPr txBox="1"/>
          <p:nvPr>
            <p:ph type="title"/>
          </p:nvPr>
        </p:nvSpPr>
        <p:spPr>
          <a:xfrm>
            <a:off x="170400" y="120750"/>
            <a:ext cx="88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Limitations of Charts, Diagrams, Graphs, &amp; Maps</a:t>
            </a:r>
            <a:endParaRPr sz="2800"/>
          </a:p>
        </p:txBody>
      </p:sp>
      <p:pic>
        <p:nvPicPr>
          <p:cNvPr id="289" name="Google Shape;2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667900"/>
            <a:ext cx="3930026" cy="380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/>
        </p:nvSpPr>
        <p:spPr>
          <a:xfrm>
            <a:off x="6244000" y="4582525"/>
            <a:ext cx="27762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idx="1" type="body"/>
          </p:nvPr>
        </p:nvSpPr>
        <p:spPr>
          <a:xfrm>
            <a:off x="169425" y="288075"/>
            <a:ext cx="88692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More limitations with presenting data using </a:t>
            </a:r>
            <a:r>
              <a:rPr b="1" lang="en" sz="2200"/>
              <a:t>CHARTS and DIAGRAMS:</a:t>
            </a:r>
            <a:endParaRPr b="1" sz="22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6" name="Google Shape;2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991" y="809175"/>
            <a:ext cx="4051635" cy="36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00" y="809175"/>
            <a:ext cx="4027626" cy="369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/>
          <p:nvPr/>
        </p:nvSpPr>
        <p:spPr>
          <a:xfrm>
            <a:off x="6244000" y="4568450"/>
            <a:ext cx="2776200" cy="575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idx="1" type="body"/>
          </p:nvPr>
        </p:nvSpPr>
        <p:spPr>
          <a:xfrm>
            <a:off x="169425" y="288075"/>
            <a:ext cx="88692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</a:t>
            </a:r>
            <a:r>
              <a:rPr lang="en" sz="2200"/>
              <a:t>imitations with presenting data using </a:t>
            </a:r>
            <a:r>
              <a:rPr b="1" lang="en" sz="2200"/>
              <a:t>GRAPHS and MAPS:</a:t>
            </a:r>
            <a:endParaRPr b="1" sz="22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749" y="772325"/>
            <a:ext cx="3502901" cy="372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5" y="772325"/>
            <a:ext cx="3748250" cy="372714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1"/>
          <p:cNvSpPr txBox="1"/>
          <p:nvPr/>
        </p:nvSpPr>
        <p:spPr>
          <a:xfrm>
            <a:off x="6244000" y="4509750"/>
            <a:ext cx="2776200" cy="633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Further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2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links to the handouts presented in these slides: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https://bit.ly/infographics-handout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https://bit.ly/diti-accessibility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See also the </a:t>
            </a:r>
            <a:r>
              <a:rPr lang="en" u="sng">
                <a:solidFill>
                  <a:schemeClr val="hlink"/>
                </a:solidFill>
                <a:hlinkClick r:id="rId5"/>
              </a:rPr>
              <a:t>Beginner’s Guide,</a:t>
            </a:r>
            <a:r>
              <a:rPr lang="en"/>
              <a:t> published by Canva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2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159300" y="161425"/>
            <a:ext cx="85206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ED0E0E"/>
                </a:solidFill>
              </a:rPr>
              <a:t>Thank you!	</a:t>
            </a:r>
            <a:endParaRPr sz="5000">
              <a:solidFill>
                <a:srgbClr val="ED0E0E"/>
              </a:solidFill>
            </a:endParaRPr>
          </a:p>
        </p:txBody>
      </p:sp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229500" y="1092625"/>
            <a:ext cx="8914500" cy="18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—</a:t>
            </a:r>
            <a:r>
              <a:rPr b="1" lang="en" sz="2300"/>
              <a:t>Developed by Javier Rosario, DITI Research and Teaching Fellow</a:t>
            </a:r>
            <a:endParaRPr b="1" sz="23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For more information on DITI, please see: </a:t>
            </a:r>
            <a:r>
              <a:rPr lang="en" sz="2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https://bit.ly/diti-about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Schedule an appointment with us! </a:t>
            </a:r>
            <a:r>
              <a:rPr lang="en" sz="23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https://bit.ly/diti-meeting</a:t>
            </a:r>
            <a:r>
              <a:rPr lang="en" sz="2300"/>
              <a:t> 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If you have any questions, contact us at: </a:t>
            </a:r>
            <a:r>
              <a:rPr lang="en" sz="23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nulab.info@gmail.com</a:t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Link to Online Materials: </a:t>
            </a:r>
            <a:endParaRPr sz="2300">
              <a:solidFill>
                <a:srgbClr val="2A5BD7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320" name="Google Shape;320;p53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Basics</a:t>
            </a:r>
            <a:endParaRPr/>
          </a:p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11700" y="968925"/>
            <a:ext cx="553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Infographics present complex information quickly and clearly.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They tell</a:t>
            </a:r>
            <a:r>
              <a:rPr lang="en" sz="2000"/>
              <a:t> a story with information, mostly images combined with numbers, charts, graphs, and summary text.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They can be as simple as a road sign or as complex as a visual analysis of global economies.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They easily convey information and data to different audiences.</a:t>
            </a:r>
            <a:endParaRPr sz="2000"/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724" y="266249"/>
            <a:ext cx="1908926" cy="4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 txBox="1"/>
          <p:nvPr/>
        </p:nvSpPr>
        <p:spPr>
          <a:xfrm>
            <a:off x="7892650" y="4007225"/>
            <a:ext cx="133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4"/>
              </a:rPr>
              <a:t>Northeastern University College of Professional Studies</a:t>
            </a:r>
            <a:endParaRPr sz="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6244000" y="4643400"/>
            <a:ext cx="2900100" cy="500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 sz="11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nfographics Help You: </a:t>
            </a:r>
            <a:endParaRPr/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219" y="243351"/>
            <a:ext cx="2940781" cy="43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180100" y="945450"/>
            <a:ext cx="550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900"/>
              <a:t>Catch the attention </a:t>
            </a:r>
            <a:r>
              <a:rPr lang="en" sz="1900"/>
              <a:t>of new users/audiences.</a:t>
            </a:r>
            <a:r>
              <a:rPr b="1" lang="en" sz="1900"/>
              <a:t> </a:t>
            </a:r>
            <a:endParaRPr sz="19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900"/>
              <a:t>Present</a:t>
            </a:r>
            <a:r>
              <a:rPr b="1" lang="en" sz="1900"/>
              <a:t> more information</a:t>
            </a:r>
            <a:r>
              <a:rPr lang="en" sz="1900"/>
              <a:t> </a:t>
            </a:r>
            <a:r>
              <a:rPr lang="en" sz="1900"/>
              <a:t>without</a:t>
            </a:r>
            <a:r>
              <a:rPr lang="en" sz="1900"/>
              <a:t> overloading audiences; they summarize and synthesize “need to know” information.</a:t>
            </a:r>
            <a:endParaRPr sz="1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900"/>
              <a:t>Offer</a:t>
            </a:r>
            <a:r>
              <a:rPr b="1" lang="en" sz="1900"/>
              <a:t> concise and simple visuals</a:t>
            </a:r>
            <a:r>
              <a:rPr lang="en" sz="1900"/>
              <a:t> to help audiences navigate and engage with complex information.</a:t>
            </a:r>
            <a:endParaRPr sz="19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900"/>
              <a:t>Reach </a:t>
            </a:r>
            <a:r>
              <a:rPr b="1" lang="en" sz="1900"/>
              <a:t>across</a:t>
            </a:r>
            <a:r>
              <a:rPr b="1" lang="en" sz="1900"/>
              <a:t> platforms and media.</a:t>
            </a:r>
            <a:r>
              <a:rPr lang="en" sz="1900"/>
              <a:t> Infographics are well-suited for both print and digital presentation.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" name="Google Shape;134;p29"/>
          <p:cNvSpPr txBox="1"/>
          <p:nvPr/>
        </p:nvSpPr>
        <p:spPr>
          <a:xfrm>
            <a:off x="5401960" y="4312375"/>
            <a:ext cx="87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4"/>
              </a:rPr>
              <a:t>Education First</a:t>
            </a:r>
            <a:endParaRPr sz="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6367800" y="4732800"/>
            <a:ext cx="2776200" cy="410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 sz="10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Elements</a:t>
            </a:r>
            <a:r>
              <a:rPr lang="en" sz="3200"/>
              <a:t> of Infographics</a:t>
            </a:r>
            <a:endParaRPr sz="3200"/>
          </a:p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311700" y="888175"/>
            <a:ext cx="5932200" cy="3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Infographics should have: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A </a:t>
            </a:r>
            <a:r>
              <a:rPr b="1" lang="en" sz="2100"/>
              <a:t>narrow</a:t>
            </a:r>
            <a:r>
              <a:rPr lang="en" sz="2100"/>
              <a:t> focus or subject matter.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S</a:t>
            </a:r>
            <a:r>
              <a:rPr b="1" lang="en" sz="2100"/>
              <a:t>hort</a:t>
            </a:r>
            <a:r>
              <a:rPr lang="en" sz="2100"/>
              <a:t> and </a:t>
            </a:r>
            <a:r>
              <a:rPr b="1" lang="en" sz="2100"/>
              <a:t>accessible</a:t>
            </a:r>
            <a:r>
              <a:rPr lang="en" sz="2100"/>
              <a:t> titles.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Visually interesting</a:t>
            </a:r>
            <a:r>
              <a:rPr lang="en" sz="2100"/>
              <a:t> components.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A </a:t>
            </a:r>
            <a:r>
              <a:rPr b="1" lang="en" sz="2100"/>
              <a:t>structure</a:t>
            </a:r>
            <a:r>
              <a:rPr lang="en" sz="2100"/>
              <a:t> and </a:t>
            </a:r>
            <a:r>
              <a:rPr b="1" lang="en" sz="2100"/>
              <a:t>sequence</a:t>
            </a:r>
            <a:r>
              <a:rPr lang="en" sz="2100"/>
              <a:t> to the information they present.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Citations</a:t>
            </a:r>
            <a:r>
              <a:rPr lang="en" sz="2100"/>
              <a:t> for all of the information included.</a:t>
            </a:r>
            <a:endParaRPr sz="2100"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050" y="85225"/>
            <a:ext cx="2452450" cy="42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/>
          <p:nvPr/>
        </p:nvSpPr>
        <p:spPr>
          <a:xfrm>
            <a:off x="7002675" y="4262500"/>
            <a:ext cx="153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4"/>
              </a:rPr>
              <a:t>History.com &amp; Column Five  </a:t>
            </a:r>
            <a:endParaRPr sz="9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6032600" y="4585600"/>
            <a:ext cx="2987700" cy="572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Ingredients of a Good Infographic</a:t>
            </a:r>
            <a:endParaRPr/>
          </a:p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912175"/>
            <a:ext cx="85206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>
                <a:highlight>
                  <a:srgbClr val="FFFFFF"/>
                </a:highlight>
              </a:rPr>
              <a:t>Clarity</a:t>
            </a:r>
            <a:r>
              <a:rPr lang="en" sz="1900">
                <a:highlight>
                  <a:srgbClr val="FFFFFF"/>
                </a:highlight>
              </a:rPr>
              <a:t>: The visual design and data/text should be clear. Avoid clutter; if it’s hard to read or find your place, there might be too much going on!</a:t>
            </a:r>
            <a:endParaRPr sz="1900">
              <a:highlight>
                <a:srgbClr val="FFFFFF"/>
              </a:highlight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>
                <a:highlight>
                  <a:srgbClr val="FFFFFF"/>
                </a:highlight>
              </a:rPr>
              <a:t>Usefulness</a:t>
            </a:r>
            <a:r>
              <a:rPr lang="en" sz="1900">
                <a:highlight>
                  <a:srgbClr val="FFFFFF"/>
                </a:highlight>
              </a:rPr>
              <a:t>: </a:t>
            </a:r>
            <a:r>
              <a:rPr lang="en" sz="1900">
                <a:highlight>
                  <a:srgbClr val="FFFFFF"/>
                </a:highlight>
              </a:rPr>
              <a:t>Each part of the infographic should contribute to the broader argument or story. Get rid of filler or repetition!</a:t>
            </a:r>
            <a:endParaRPr sz="1900">
              <a:highlight>
                <a:srgbClr val="FFFFFF"/>
              </a:highlight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>
                <a:highlight>
                  <a:srgbClr val="FFFFFF"/>
                </a:highlight>
              </a:rPr>
              <a:t>Aesthetics</a:t>
            </a:r>
            <a:r>
              <a:rPr lang="en" sz="1900">
                <a:highlight>
                  <a:srgbClr val="FFFFFF"/>
                </a:highlight>
              </a:rPr>
              <a:t>: Good infographics are visually interesting, and balance graphics and text.</a:t>
            </a:r>
            <a:endParaRPr sz="1900">
              <a:highlight>
                <a:srgbClr val="FFFFFF"/>
              </a:highlight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>
                <a:highlight>
                  <a:srgbClr val="FFFFFF"/>
                </a:highlight>
              </a:rPr>
              <a:t>Accessibility</a:t>
            </a:r>
            <a:r>
              <a:rPr lang="en" sz="1900">
                <a:highlight>
                  <a:srgbClr val="FFFFFF"/>
                </a:highlight>
              </a:rPr>
              <a:t>: Make sure </a:t>
            </a:r>
            <a:r>
              <a:rPr lang="en" sz="1900">
                <a:highlight>
                  <a:schemeClr val="lt1"/>
                </a:highlight>
              </a:rPr>
              <a:t>text is not cut off or covered by image, add descriptive alt-text to your infographic image.</a:t>
            </a:r>
            <a:endParaRPr sz="19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highlight>
                  <a:schemeClr val="lt1"/>
                </a:highlight>
              </a:rPr>
              <a:t>For more information on accessibility, please see: </a:t>
            </a:r>
            <a:r>
              <a:rPr lang="en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https://bit.ly/diti-accessibility</a:t>
            </a:r>
            <a:endParaRPr sz="1900">
              <a:highlight>
                <a:schemeClr val="lt1"/>
              </a:highlight>
            </a:endParaRPr>
          </a:p>
        </p:txBody>
      </p:sp>
      <p:sp>
        <p:nvSpPr>
          <p:cNvPr id="151" name="Google Shape;151;p31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Discussion: Text to Visuals</a:t>
            </a:r>
            <a:endParaRPr/>
          </a:p>
        </p:txBody>
      </p:sp>
      <p:sp>
        <p:nvSpPr>
          <p:cNvPr id="157" name="Google Shape;157;p32"/>
          <p:cNvSpPr txBox="1"/>
          <p:nvPr>
            <p:ph idx="1" type="body"/>
          </p:nvPr>
        </p:nvSpPr>
        <p:spPr>
          <a:xfrm>
            <a:off x="311700" y="1054600"/>
            <a:ext cx="85206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>
                <a:highlight>
                  <a:schemeClr val="lt1"/>
                </a:highlight>
              </a:rPr>
              <a:t>How can visuals enhance your writing? </a:t>
            </a:r>
            <a:endParaRPr sz="2500">
              <a:highlight>
                <a:schemeClr val="lt1"/>
              </a:highlight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" sz="2500">
                <a:highlight>
                  <a:schemeClr val="lt1"/>
                </a:highlight>
              </a:rPr>
              <a:t>What elements of your writing do you think could be improved by being presented in an infographic format (ie. thesis, structure, flow, etc)?</a:t>
            </a:r>
            <a:endParaRPr sz="2500">
              <a:highlight>
                <a:schemeClr val="lt1"/>
              </a:highlight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" sz="2500">
                <a:highlight>
                  <a:schemeClr val="lt1"/>
                </a:highlight>
              </a:rPr>
              <a:t>What are some obstacles you might face when converting your writing to an infographic format?</a:t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58" name="Google Shape;158;p32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coherent argument or story</a:t>
            </a:r>
            <a:endParaRPr/>
          </a:p>
        </p:txBody>
      </p:sp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311700" y="928900"/>
            <a:ext cx="8520600" cy="30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Treat your presentation like any other form of argument, explanation, or narrative—be </a:t>
            </a:r>
            <a:r>
              <a:rPr b="1" lang="en" sz="2400"/>
              <a:t>intentional</a:t>
            </a:r>
            <a:r>
              <a:rPr lang="en" sz="2400"/>
              <a:t>, and </a:t>
            </a:r>
            <a:r>
              <a:rPr b="1" lang="en" sz="2400"/>
              <a:t>organize </a:t>
            </a:r>
            <a:r>
              <a:rPr lang="en" sz="2400"/>
              <a:t>your points chronologically or as ordered steps in a process.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Put </a:t>
            </a:r>
            <a:r>
              <a:rPr b="1" lang="en" sz="2400"/>
              <a:t>main ideas front-and-center</a:t>
            </a:r>
            <a:r>
              <a:rPr lang="en" sz="2400"/>
              <a:t>, and consider having your points progress down orders of importance.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</a:t>
            </a:r>
            <a:r>
              <a:rPr b="1" lang="en" sz="2400"/>
              <a:t> </a:t>
            </a:r>
            <a:r>
              <a:rPr b="1" lang="en" sz="2400"/>
              <a:t>signposts</a:t>
            </a:r>
            <a:r>
              <a:rPr lang="en" sz="2400"/>
              <a:t> or </a:t>
            </a:r>
            <a:r>
              <a:rPr b="1" lang="en" sz="2400"/>
              <a:t>sections</a:t>
            </a:r>
            <a:r>
              <a:rPr lang="en" sz="2400"/>
              <a:t> to orient your audience, i.e. pairing each point with numbers, shifting color gradients, etc.</a:t>
            </a:r>
            <a:endParaRPr sz="2400"/>
          </a:p>
        </p:txBody>
      </p:sp>
      <p:sp>
        <p:nvSpPr>
          <p:cNvPr id="165" name="Google Shape;165;p33"/>
          <p:cNvSpPr txBox="1"/>
          <p:nvPr/>
        </p:nvSpPr>
        <p:spPr>
          <a:xfrm>
            <a:off x="6244000" y="4385250"/>
            <a:ext cx="2776200" cy="64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TI Slides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